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3" r:id="rId2"/>
    <p:sldId id="272" r:id="rId3"/>
    <p:sldId id="257" r:id="rId4"/>
    <p:sldId id="27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 snapToGrid="0">
      <p:cViewPr>
        <p:scale>
          <a:sx n="100" d="100"/>
          <a:sy n="100" d="100"/>
        </p:scale>
        <p:origin x="93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38694-943C-4BA6-B65E-8D6D619DC3B5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1EB1B-2A5D-4235-93FF-AEA57B346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396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1EB1B-2A5D-4235-93FF-AEA57B346A6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38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B1304A-6E00-8F8A-EE04-C55680DBA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75B6887-6365-64DE-6BA5-440EC53B5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BA8F53-6F98-0418-5787-7599A8F3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2619E6-5BA8-F929-460C-59EF938F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028BC7-661E-4D1F-6D0B-56DE18EE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7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390307-CC42-2866-6ED5-BF0994CD1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DAA491-D296-4B19-1D22-3CC35FD86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13B49-CCCE-3811-2675-FC048426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4F1B66-BBB0-A520-1118-1AEF8153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6FCD82-7060-8107-5BB5-AFD91D98E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91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564074-30C6-A0C7-7015-AB63C8ECD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A87819-8B7F-F792-96C2-AADEBDFDF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ECC3DA-B622-A5E5-203B-FCACDAAB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7BF77F-1501-A7A7-7839-64FDA8289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954F08-5282-B307-BEE6-B28E2A56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81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774C25-D417-1B3F-78C6-4046C07C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E80FE2-1A18-1460-0247-F5EACF925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DA72251-3146-4AB4-AC7F-8A7A1F6DA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3883367-5D94-1F3D-795B-6B2FED8EE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5BC90F-683D-A019-B21A-E5CB19BEA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688C39F-D055-286F-4BA7-9A0D8C1B4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69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7A2203-5234-4EEC-01CD-811312A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28577EF-F5EA-F3A3-E2F9-9A6BB259B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E42927F-B99A-2394-B5E4-24C48D23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F7F251E-658A-B58B-3D80-6C10CE968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46498BE-270D-3552-DAD6-0B220BCF4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D68AF89-D422-18D5-A37F-0D862BE29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7004493-3977-E651-73EF-96AAE045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17085C2-756C-9799-51A4-5DC5AC35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526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5F32E7-FC60-10B6-812D-FF99A6CC6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D3FA9D8-2E7C-695E-1724-9F0CD15C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0A1A1D6-E2F8-6D57-A485-5AFD20BAE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D8B323C-0B4E-AA58-E685-A7CB1C658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82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C1D491D-B4AE-9142-D4E7-630BB05C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6C1940F-ED5D-1F59-664E-71E50A564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AD7AE8-4997-DE8C-C77A-0F3FB4A51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63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4C106B-0658-BCF6-0E80-02082D0F8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F1EE03-62C4-6CFD-66B2-C88C814F4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894011-AA5F-85EC-4390-6D6E042F3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C3171C-C673-B72D-A700-E460CA901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E08A63-CC10-6CC9-13CF-80C63D57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E19824B-334D-4F74-F839-9603EECC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58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C6284E-3B4D-3E96-720E-B7511D95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293AB1-444D-6AA4-CAB6-D955B6638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830B1BE-038C-F974-4C19-88F625169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EDA09F-09DC-4CD0-8EE4-3F90C01E1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36D784B-CE55-BCE2-1BD0-D310D1B4E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E2E5DD-A481-C76A-5589-3DAD862A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04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551003-26CE-71FB-11A4-01AB23CC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995251D-52E0-42C7-C84C-8BC1F194A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22C685-2657-12FC-2592-BD1EF1B15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484235-8B35-90A0-F0B4-8F28DDBE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6FB82A-F5C0-80BF-1862-476770478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29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916DB17-FA7C-8DAF-F044-8FC4E30DF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6A5CB8E-50B1-91C1-250D-2862DC905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BBC58D-5D93-26A3-055F-3ED777CB9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496DBD-CF29-A272-8621-3D8D69C2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E6963C-3556-AA3F-DA46-AC484E5C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46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77F320C-1A87-6BA4-F74D-6DEE441C6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4C5DEB-74D2-AC2D-6FB0-9D8CA8FB3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18B9E1-72B5-254D-7654-505AA6C0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D98BD-F9DF-4D27-9D65-56CB0F667B54}" type="datetimeFigureOut">
              <a:rPr lang="ko-KR" altLang="en-US" smtClean="0"/>
              <a:t>2024-04-29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066D51-FBB1-C666-9D5F-556BFB18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DA811B-6E92-12A1-5365-9F79DDDA6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1E86-8E2D-4C3B-9280-51DF6A3691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06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8.jpe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kpw2358@gmail.com" TargetMode="External"/><Relationship Id="rId2" Type="http://schemas.openxmlformats.org/officeDocument/2006/relationships/hyperlink" Target="https://pilwon.notion.site/HOME-KIM-Sharehouse-For-Exchange-student-89eab31ce35a46fa87338b26c90885d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h_2014@naver.com" TargetMode="External"/><Relationship Id="rId4" Type="http://schemas.openxmlformats.org/officeDocument/2006/relationships/hyperlink" Target="mailto:info@raon-nuri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8DC07968-0348-6C4A-F67E-23D40D8AB1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1987" y="5037771"/>
            <a:ext cx="1717347" cy="10457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4073AB7-A171-9A24-86D7-FE9D1E2EA85C}"/>
              </a:ext>
            </a:extLst>
          </p:cNvPr>
          <p:cNvCxnSpPr>
            <a:cxnSpLocks/>
          </p:cNvCxnSpPr>
          <p:nvPr/>
        </p:nvCxnSpPr>
        <p:spPr>
          <a:xfrm>
            <a:off x="268041" y="3152309"/>
            <a:ext cx="11923959" cy="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B90D584-E082-0DD0-71C7-E6CA34D89FD1}"/>
              </a:ext>
            </a:extLst>
          </p:cNvPr>
          <p:cNvSpPr txBox="1"/>
          <p:nvPr/>
        </p:nvSpPr>
        <p:spPr>
          <a:xfrm>
            <a:off x="6645502" y="4406862"/>
            <a:ext cx="303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/>
              <a:t>Co-living house RAONNURI</a:t>
            </a:r>
            <a:endParaRPr lang="ko-KR" altLang="en-US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A552CE-1073-6DF4-CA9E-00D57E8F7868}"/>
              </a:ext>
            </a:extLst>
          </p:cNvPr>
          <p:cNvSpPr txBox="1"/>
          <p:nvPr/>
        </p:nvSpPr>
        <p:spPr>
          <a:xfrm>
            <a:off x="9675821" y="4357541"/>
            <a:ext cx="2789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/>
              <a:t>Share house HOMEKIM</a:t>
            </a:r>
            <a:endParaRPr lang="ko-KR" altLang="en-US" sz="1600" b="1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66DBC8F-A9D7-68E9-976E-1CA269CD7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09" y="161527"/>
            <a:ext cx="2283000" cy="48665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9F66BF0-8631-0A05-EF03-559EF1E933BA}"/>
              </a:ext>
            </a:extLst>
          </p:cNvPr>
          <p:cNvSpPr txBox="1"/>
          <p:nvPr/>
        </p:nvSpPr>
        <p:spPr>
          <a:xfrm>
            <a:off x="10816376" y="148970"/>
            <a:ext cx="1467489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Global-K</a:t>
            </a:r>
            <a:endParaRPr lang="ko-KR" altLang="en-US" b="1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A3036A3-52D5-0F92-A0E6-1DFA2311ED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024" r="1001"/>
          <a:stretch/>
        </p:blipFill>
        <p:spPr>
          <a:xfrm>
            <a:off x="9675821" y="4794737"/>
            <a:ext cx="2258271" cy="191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2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840CDC-BBB1-80A6-495A-7350DDDEC3AF}"/>
              </a:ext>
            </a:extLst>
          </p:cNvPr>
          <p:cNvSpPr txBox="1"/>
          <p:nvPr/>
        </p:nvSpPr>
        <p:spPr>
          <a:xfrm>
            <a:off x="-3320" y="757432"/>
            <a:ext cx="12192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/>
              <a:t>We provide clean and safe accommodation at a reasonable price.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ko-KR" sz="2000" dirty="0"/>
              <a:t>   We promptly </a:t>
            </a:r>
            <a:r>
              <a:rPr lang="en-US" altLang="ko-KR" sz="2000" dirty="0" smtClean="0"/>
              <a:t>address complaints </a:t>
            </a:r>
            <a:r>
              <a:rPr lang="en-US" altLang="ko-KR" sz="2000" dirty="0"/>
              <a:t>from international students.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ko-KR" sz="2000" dirty="0"/>
              <a:t>   We help international students settle into </a:t>
            </a:r>
            <a:r>
              <a:rPr lang="en-US" altLang="ko-KR" sz="2000" dirty="0" smtClean="0"/>
              <a:t>Korean life.</a:t>
            </a:r>
            <a:endParaRPr lang="ko-KR" altLang="en-US" sz="2000" dirty="0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F2899CA-6BE5-C575-0F7E-A8445A4C8387}"/>
              </a:ext>
            </a:extLst>
          </p:cNvPr>
          <p:cNvGrpSpPr/>
          <p:nvPr/>
        </p:nvGrpSpPr>
        <p:grpSpPr>
          <a:xfrm>
            <a:off x="739053" y="2112249"/>
            <a:ext cx="5646880" cy="914400"/>
            <a:chOff x="672904" y="1259471"/>
            <a:chExt cx="5646880" cy="914400"/>
          </a:xfrm>
        </p:grpSpPr>
        <p:pic>
          <p:nvPicPr>
            <p:cNvPr id="11" name="그래픽 10" descr="퍼즐 조각">
              <a:extLst>
                <a:ext uri="{FF2B5EF4-FFF2-40B4-BE49-F238E27FC236}">
                  <a16:creationId xmlns:a16="http://schemas.microsoft.com/office/drawing/2014/main" id="{C3287E60-16C0-A4EA-D587-3E4845C4D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2904" y="1259471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361AD0-9960-C13A-3E52-FB87C312DCEF}"/>
                </a:ext>
              </a:extLst>
            </p:cNvPr>
            <p:cNvSpPr txBox="1"/>
            <p:nvPr/>
          </p:nvSpPr>
          <p:spPr>
            <a:xfrm>
              <a:off x="1969457" y="1464592"/>
              <a:ext cx="4350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Variety of accommodation options </a:t>
              </a:r>
              <a:r>
                <a:rPr lang="en-US" altLang="ko-KR" dirty="0" smtClean="0"/>
                <a:t>at </a:t>
              </a:r>
              <a:r>
                <a:rPr lang="en-US" altLang="ko-KR" dirty="0"/>
                <a:t>reasonable prices</a:t>
              </a:r>
              <a:endParaRPr lang="ko-KR" altLang="en-US" dirty="0"/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4F566F4-67D6-5644-44DB-8D1784781AB0}"/>
              </a:ext>
            </a:extLst>
          </p:cNvPr>
          <p:cNvGrpSpPr/>
          <p:nvPr/>
        </p:nvGrpSpPr>
        <p:grpSpPr>
          <a:xfrm>
            <a:off x="719425" y="3222110"/>
            <a:ext cx="5666508" cy="914400"/>
            <a:chOff x="672903" y="2422154"/>
            <a:chExt cx="5666508" cy="914400"/>
          </a:xfrm>
        </p:grpSpPr>
        <p:pic>
          <p:nvPicPr>
            <p:cNvPr id="15" name="그래픽 14" descr="다이아몬드">
              <a:extLst>
                <a:ext uri="{FF2B5EF4-FFF2-40B4-BE49-F238E27FC236}">
                  <a16:creationId xmlns:a16="http://schemas.microsoft.com/office/drawing/2014/main" id="{47DE3AE7-7442-427E-98E5-DAC871CE1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2903" y="2422154"/>
              <a:ext cx="914400" cy="9144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7DE1E9-EF0A-FEEF-61A3-82E9ECFFC410}"/>
                </a:ext>
              </a:extLst>
            </p:cNvPr>
            <p:cNvSpPr txBox="1"/>
            <p:nvPr/>
          </p:nvSpPr>
          <p:spPr>
            <a:xfrm>
              <a:off x="1989084" y="2556188"/>
              <a:ext cx="4350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Clean residential environment and </a:t>
              </a:r>
              <a:r>
                <a:rPr lang="en-US" altLang="ko-KR" dirty="0" smtClean="0"/>
                <a:t>comfortable interior</a:t>
              </a:r>
              <a:endParaRPr lang="ko-KR" altLang="en-US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B3EB6E1-00DB-DDB7-9FE3-A76B2B8C70F4}"/>
              </a:ext>
            </a:extLst>
          </p:cNvPr>
          <p:cNvGrpSpPr/>
          <p:nvPr/>
        </p:nvGrpSpPr>
        <p:grpSpPr>
          <a:xfrm>
            <a:off x="7003333" y="5570420"/>
            <a:ext cx="5637222" cy="914400"/>
            <a:chOff x="7772400" y="5062579"/>
            <a:chExt cx="5347766" cy="914400"/>
          </a:xfrm>
        </p:grpSpPr>
        <p:pic>
          <p:nvPicPr>
            <p:cNvPr id="18" name="그래픽 17" descr="눈송이">
              <a:extLst>
                <a:ext uri="{FF2B5EF4-FFF2-40B4-BE49-F238E27FC236}">
                  <a16:creationId xmlns:a16="http://schemas.microsoft.com/office/drawing/2014/main" id="{FA006B49-7774-2626-0EA5-583AE5463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72400" y="5062579"/>
              <a:ext cx="914400" cy="9144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171CD0-F457-139F-AD1F-08D29084F0BF}"/>
                </a:ext>
              </a:extLst>
            </p:cNvPr>
            <p:cNvSpPr txBox="1"/>
            <p:nvPr/>
          </p:nvSpPr>
          <p:spPr>
            <a:xfrm>
              <a:off x="8769839" y="5215533"/>
              <a:ext cx="4350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Fully equipped with heating </a:t>
              </a:r>
              <a:br>
                <a:rPr lang="en-US" altLang="ko-KR" dirty="0"/>
              </a:br>
              <a:r>
                <a:rPr lang="en-US" altLang="ko-KR" dirty="0"/>
                <a:t>and cooling facilities</a:t>
              </a:r>
              <a:endParaRPr lang="ko-KR" altLang="en-US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973E6A1-96F4-6E7C-7CB1-958D01585632}"/>
              </a:ext>
            </a:extLst>
          </p:cNvPr>
          <p:cNvGrpSpPr/>
          <p:nvPr/>
        </p:nvGrpSpPr>
        <p:grpSpPr>
          <a:xfrm>
            <a:off x="699798" y="5439270"/>
            <a:ext cx="5690036" cy="914400"/>
            <a:chOff x="672904" y="5642367"/>
            <a:chExt cx="5690036" cy="914400"/>
          </a:xfrm>
        </p:grpSpPr>
        <p:pic>
          <p:nvPicPr>
            <p:cNvPr id="21" name="그래픽 20" descr="고객 검토 RTL">
              <a:extLst>
                <a:ext uri="{FF2B5EF4-FFF2-40B4-BE49-F238E27FC236}">
                  <a16:creationId xmlns:a16="http://schemas.microsoft.com/office/drawing/2014/main" id="{D1E06FC5-9620-E514-5EB0-0E4BDE78C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2904" y="5642367"/>
              <a:ext cx="914400" cy="9144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92C312-DBFB-C759-1E24-4781BD3A1960}"/>
                </a:ext>
              </a:extLst>
            </p:cNvPr>
            <p:cNvSpPr txBox="1"/>
            <p:nvPr/>
          </p:nvSpPr>
          <p:spPr>
            <a:xfrm>
              <a:off x="2012613" y="5914901"/>
              <a:ext cx="4350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Opportunities for cultural exchanges</a:t>
              </a:r>
              <a:endParaRPr lang="ko-KR" altLang="en-US" dirty="0"/>
            </a:p>
          </p:txBody>
        </p:sp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A50B5B8-7AE2-E493-EB5F-4BA67E0BA155}"/>
              </a:ext>
            </a:extLst>
          </p:cNvPr>
          <p:cNvCxnSpPr/>
          <p:nvPr/>
        </p:nvCxnSpPr>
        <p:spPr>
          <a:xfrm>
            <a:off x="6775888" y="2203830"/>
            <a:ext cx="0" cy="50859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29BA43F-2E37-0256-4B12-9410FDBDEEFE}"/>
              </a:ext>
            </a:extLst>
          </p:cNvPr>
          <p:cNvGrpSpPr/>
          <p:nvPr/>
        </p:nvGrpSpPr>
        <p:grpSpPr>
          <a:xfrm>
            <a:off x="758680" y="4329579"/>
            <a:ext cx="5919890" cy="796634"/>
            <a:chOff x="731786" y="3549554"/>
            <a:chExt cx="5919890" cy="7966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07BEDE-B028-86E4-D4B9-911F6CFAB4DF}"/>
                </a:ext>
              </a:extLst>
            </p:cNvPr>
            <p:cNvSpPr txBox="1"/>
            <p:nvPr/>
          </p:nvSpPr>
          <p:spPr>
            <a:xfrm>
              <a:off x="1990578" y="3677282"/>
              <a:ext cx="4661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Fully </a:t>
              </a:r>
              <a:r>
                <a:rPr lang="en-US" altLang="ko-KR" dirty="0" smtClean="0"/>
                <a:t>functional </a:t>
              </a:r>
              <a:r>
                <a:rPr lang="en-US" altLang="ko-KR" dirty="0"/>
                <a:t>home appliances (washing machine, refrigerator, clothes dryer, etc.)</a:t>
              </a:r>
              <a:endParaRPr lang="ko-KR" altLang="en-US" dirty="0"/>
            </a:p>
          </p:txBody>
        </p:sp>
        <p:pic>
          <p:nvPicPr>
            <p:cNvPr id="2050" name="Picture 2" descr="Automatic laundry. Washing in the washing machine. Laundry service. Vector icon, outline, isolated.">
              <a:extLst>
                <a:ext uri="{FF2B5EF4-FFF2-40B4-BE49-F238E27FC236}">
                  <a16:creationId xmlns:a16="http://schemas.microsoft.com/office/drawing/2014/main" id="{4E50B8CF-F21E-FFB5-20A2-F4ABB8572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786" y="3549554"/>
              <a:ext cx="796634" cy="796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23A4EE2-FE87-ACCF-565D-F23D627BF0D4}"/>
              </a:ext>
            </a:extLst>
          </p:cNvPr>
          <p:cNvGrpSpPr/>
          <p:nvPr/>
        </p:nvGrpSpPr>
        <p:grpSpPr>
          <a:xfrm>
            <a:off x="7003333" y="2354764"/>
            <a:ext cx="5637222" cy="692546"/>
            <a:chOff x="7772400" y="1278065"/>
            <a:chExt cx="5347766" cy="692546"/>
          </a:xfrm>
        </p:grpSpPr>
        <p:pic>
          <p:nvPicPr>
            <p:cNvPr id="2052" name="Picture 4" descr="772247974">
              <a:extLst>
                <a:ext uri="{FF2B5EF4-FFF2-40B4-BE49-F238E27FC236}">
                  <a16:creationId xmlns:a16="http://schemas.microsoft.com/office/drawing/2014/main" id="{B8362D75-8A9C-A75E-6C30-F0C0D0B2D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1278065"/>
              <a:ext cx="692546" cy="692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BBE086-B83A-0BD9-519D-81E8AF0E44D4}"/>
                </a:ext>
              </a:extLst>
            </p:cNvPr>
            <p:cNvSpPr txBox="1"/>
            <p:nvPr/>
          </p:nvSpPr>
          <p:spPr>
            <a:xfrm>
              <a:off x="8769839" y="1467680"/>
              <a:ext cx="4350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Wireless Internet provided</a:t>
              </a:r>
              <a:endParaRPr lang="ko-KR" altLang="en-US" dirty="0"/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E8DA99-B0DB-F825-61BF-D84CADED0358}"/>
              </a:ext>
            </a:extLst>
          </p:cNvPr>
          <p:cNvGrpSpPr/>
          <p:nvPr/>
        </p:nvGrpSpPr>
        <p:grpSpPr>
          <a:xfrm>
            <a:off x="6916100" y="3134683"/>
            <a:ext cx="5724455" cy="976448"/>
            <a:chOff x="7689645" y="2286005"/>
            <a:chExt cx="5430520" cy="976448"/>
          </a:xfrm>
        </p:grpSpPr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AD589957-93A8-05C6-8EA6-E4CAF3E25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689645" y="2286005"/>
              <a:ext cx="885948" cy="97644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6046FDB-CF51-DCFA-7AF3-9BBC6AEAD7D9}"/>
                </a:ext>
              </a:extLst>
            </p:cNvPr>
            <p:cNvSpPr txBox="1"/>
            <p:nvPr/>
          </p:nvSpPr>
          <p:spPr>
            <a:xfrm>
              <a:off x="8769838" y="2615940"/>
              <a:ext cx="4350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K</a:t>
              </a:r>
              <a:r>
                <a:rPr lang="en-US" altLang="ko-KR" dirty="0" smtClean="0"/>
                <a:t>itchen (i.e. microwave, stove-top)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8F89F5C-E0E5-6E44-6FBF-CA9CDC4EF26D}"/>
              </a:ext>
            </a:extLst>
          </p:cNvPr>
          <p:cNvGrpSpPr/>
          <p:nvPr/>
        </p:nvGrpSpPr>
        <p:grpSpPr>
          <a:xfrm>
            <a:off x="7003333" y="4258807"/>
            <a:ext cx="5637222" cy="1193132"/>
            <a:chOff x="7772400" y="3640542"/>
            <a:chExt cx="5347766" cy="1193132"/>
          </a:xfrm>
        </p:grpSpPr>
        <p:pic>
          <p:nvPicPr>
            <p:cNvPr id="2054" name="Picture 6" descr="192957205">
              <a:extLst>
                <a:ext uri="{FF2B5EF4-FFF2-40B4-BE49-F238E27FC236}">
                  <a16:creationId xmlns:a16="http://schemas.microsoft.com/office/drawing/2014/main" id="{4A4CDAC7-AAA6-6053-BBC0-98994F51E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3640542"/>
              <a:ext cx="1193132" cy="1193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6929555-1A7D-958D-8679-1ACB9CCC0526}"/>
                </a:ext>
              </a:extLst>
            </p:cNvPr>
            <p:cNvSpPr txBox="1"/>
            <p:nvPr/>
          </p:nvSpPr>
          <p:spPr>
            <a:xfrm>
              <a:off x="8769839" y="3979212"/>
              <a:ext cx="4350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Provides firefighting </a:t>
              </a:r>
              <a:r>
                <a:rPr lang="en-US" altLang="ko-KR" dirty="0"/>
                <a:t>facilities </a:t>
              </a:r>
              <a:br>
                <a:rPr lang="en-US" altLang="ko-KR" dirty="0"/>
              </a:br>
              <a:r>
                <a:rPr lang="en-US" altLang="ko-KR" dirty="0"/>
                <a:t>and fire insurance</a:t>
              </a:r>
              <a:endParaRPr lang="ko-KR" altLang="en-US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AD908BF-8ED3-35B3-6008-7187F1E8F0EC}"/>
              </a:ext>
            </a:extLst>
          </p:cNvPr>
          <p:cNvSpPr txBox="1"/>
          <p:nvPr/>
        </p:nvSpPr>
        <p:spPr>
          <a:xfrm>
            <a:off x="0" y="357322"/>
            <a:ext cx="12192000" cy="4001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chemeClr val="bg1"/>
                </a:solidFill>
              </a:rPr>
              <a:t>ABOUT  Global-K  </a:t>
            </a:r>
            <a:r>
              <a:rPr lang="en-US" altLang="ko-KR" sz="2000">
                <a:solidFill>
                  <a:schemeClr val="bg1"/>
                </a:solidFill>
              </a:rPr>
              <a:t>Group specializing in accommodation for international students</a:t>
            </a:r>
          </a:p>
        </p:txBody>
      </p:sp>
    </p:spTree>
    <p:extLst>
      <p:ext uri="{BB962C8B-B14F-4D97-AF65-F5344CB8AC3E}">
        <p14:creationId xmlns:p14="http://schemas.microsoft.com/office/powerpoint/2010/main" val="1490303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E3EA2F7-5085-4C9C-AC2A-49B6EEC12E82}"/>
              </a:ext>
            </a:extLst>
          </p:cNvPr>
          <p:cNvCxnSpPr>
            <a:cxnSpLocks/>
          </p:cNvCxnSpPr>
          <p:nvPr/>
        </p:nvCxnSpPr>
        <p:spPr>
          <a:xfrm>
            <a:off x="75414" y="882538"/>
            <a:ext cx="12116586" cy="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AB2C37D-E20F-46B0-9B61-40E2A7723CB0}"/>
              </a:ext>
            </a:extLst>
          </p:cNvPr>
          <p:cNvSpPr txBox="1"/>
          <p:nvPr/>
        </p:nvSpPr>
        <p:spPr>
          <a:xfrm>
            <a:off x="7034807" y="1133154"/>
            <a:ext cx="5599026" cy="380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2000"/>
              <a:t>Home Kim 1st branch</a:t>
            </a:r>
            <a:endParaRPr lang="en-US" altLang="ko-KR" sz="2000" dirty="0"/>
          </a:p>
          <a:p>
            <a:pPr>
              <a:lnSpc>
                <a:spcPct val="250000"/>
              </a:lnSpc>
            </a:pPr>
            <a:r>
              <a:rPr lang="en-US" altLang="ko-KR" sz="2000"/>
              <a:t>Home Kim 2nd branch </a:t>
            </a:r>
            <a:br>
              <a:rPr lang="en-US" altLang="ko-KR" sz="2000"/>
            </a:br>
            <a:r>
              <a:rPr lang="en-US" altLang="ko-KR" sz="2000"/>
              <a:t>Home Kim 3rd branch</a:t>
            </a:r>
            <a:endParaRPr lang="en-US" altLang="ko-KR" sz="2000" dirty="0"/>
          </a:p>
          <a:p>
            <a:pPr>
              <a:lnSpc>
                <a:spcPct val="250000"/>
              </a:lnSpc>
            </a:pPr>
            <a:r>
              <a:rPr lang="en-US" altLang="ko-KR" sz="2000"/>
              <a:t>Home Kim 4th branch</a:t>
            </a:r>
          </a:p>
          <a:p>
            <a:pPr>
              <a:lnSpc>
                <a:spcPct val="250000"/>
              </a:lnSpc>
            </a:pPr>
            <a:r>
              <a:rPr lang="en-US" altLang="ko-KR" sz="2000"/>
              <a:t>Home Kim 5th branch</a:t>
            </a:r>
            <a:endParaRPr lang="ko-KR" alt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1A7BE4-A1FC-610B-AE29-F8C7788842C4}"/>
              </a:ext>
            </a:extLst>
          </p:cNvPr>
          <p:cNvSpPr txBox="1"/>
          <p:nvPr/>
        </p:nvSpPr>
        <p:spPr>
          <a:xfrm>
            <a:off x="478301" y="257712"/>
            <a:ext cx="5071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solidFill>
                  <a:srgbClr val="0070C0"/>
                </a:solidFill>
              </a:rPr>
              <a:t>LOCATION</a:t>
            </a:r>
            <a:endParaRPr lang="ko-KR" altLang="en-US" sz="2000" b="1">
              <a:solidFill>
                <a:srgbClr val="0070C0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E84760C-B788-D1E6-5A83-BDF170D3F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23" y="1133154"/>
            <a:ext cx="5512502" cy="5467132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F1AF5B40-4A7B-441A-84EF-652BF6B7DBC2}"/>
              </a:ext>
            </a:extLst>
          </p:cNvPr>
          <p:cNvSpPr/>
          <p:nvPr/>
        </p:nvSpPr>
        <p:spPr>
          <a:xfrm>
            <a:off x="4186989" y="4337427"/>
            <a:ext cx="1042736" cy="104273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solidFill>
                <a:srgbClr val="FF0000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3A408EB-49B8-3595-6CB0-A93FB16402C1}"/>
              </a:ext>
            </a:extLst>
          </p:cNvPr>
          <p:cNvSpPr/>
          <p:nvPr/>
        </p:nvSpPr>
        <p:spPr>
          <a:xfrm>
            <a:off x="5021179" y="5380163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A</a:t>
            </a:r>
            <a:endParaRPr lang="ko-KR" altLang="en-US" b="1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792FE4A4-7C9A-F94E-D31B-8146DF282BE6}"/>
              </a:ext>
            </a:extLst>
          </p:cNvPr>
          <p:cNvSpPr/>
          <p:nvPr/>
        </p:nvSpPr>
        <p:spPr>
          <a:xfrm>
            <a:off x="4572221" y="5685885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B</a:t>
            </a:r>
            <a:endParaRPr lang="ko-KR" altLang="en-US" b="1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DA34E842-6498-B218-7288-F6623E410C25}"/>
              </a:ext>
            </a:extLst>
          </p:cNvPr>
          <p:cNvSpPr/>
          <p:nvPr/>
        </p:nvSpPr>
        <p:spPr>
          <a:xfrm>
            <a:off x="2699284" y="5207821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C</a:t>
            </a:r>
            <a:endParaRPr lang="ko-KR" altLang="en-US" b="1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F0E8610B-8B3B-DE38-C021-E4861A18EE02}"/>
              </a:ext>
            </a:extLst>
          </p:cNvPr>
          <p:cNvSpPr/>
          <p:nvPr/>
        </p:nvSpPr>
        <p:spPr>
          <a:xfrm>
            <a:off x="1095549" y="3990558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D</a:t>
            </a:r>
            <a:endParaRPr lang="ko-KR" altLang="en-US" b="1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6ABD3910-1D42-241E-D085-11C95EBC4748}"/>
              </a:ext>
            </a:extLst>
          </p:cNvPr>
          <p:cNvSpPr/>
          <p:nvPr/>
        </p:nvSpPr>
        <p:spPr>
          <a:xfrm>
            <a:off x="5578752" y="5504382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E</a:t>
            </a:r>
            <a:endParaRPr lang="ko-KR" altLang="en-US" b="1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5078E5F-7D76-4C05-31DE-AE8830A8BFD8}"/>
              </a:ext>
            </a:extLst>
          </p:cNvPr>
          <p:cNvSpPr/>
          <p:nvPr/>
        </p:nvSpPr>
        <p:spPr>
          <a:xfrm>
            <a:off x="6561171" y="1537855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A</a:t>
            </a:r>
            <a:endParaRPr lang="ko-KR" altLang="en-US" b="1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AFB0B28E-B282-6B8E-C162-EE8AF6B22505}"/>
              </a:ext>
            </a:extLst>
          </p:cNvPr>
          <p:cNvSpPr/>
          <p:nvPr/>
        </p:nvSpPr>
        <p:spPr>
          <a:xfrm>
            <a:off x="6539194" y="2282928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B</a:t>
            </a:r>
            <a:endParaRPr lang="ko-KR" altLang="en-US" b="1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CB1EB87-966E-C060-8858-7251E9F7C3FA}"/>
              </a:ext>
            </a:extLst>
          </p:cNvPr>
          <p:cNvSpPr/>
          <p:nvPr/>
        </p:nvSpPr>
        <p:spPr>
          <a:xfrm>
            <a:off x="6539195" y="3028001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C</a:t>
            </a:r>
            <a:endParaRPr lang="ko-KR" altLang="en-US" b="1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E12F190-866C-535E-2D8C-12DFF65726D1}"/>
              </a:ext>
            </a:extLst>
          </p:cNvPr>
          <p:cNvSpPr/>
          <p:nvPr/>
        </p:nvSpPr>
        <p:spPr>
          <a:xfrm>
            <a:off x="6539195" y="3773074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D</a:t>
            </a:r>
            <a:endParaRPr lang="ko-KR" altLang="en-US" b="1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FB35B760-EE65-6574-3BF4-44577BE07872}"/>
              </a:ext>
            </a:extLst>
          </p:cNvPr>
          <p:cNvSpPr/>
          <p:nvPr/>
        </p:nvSpPr>
        <p:spPr>
          <a:xfrm>
            <a:off x="6567106" y="4518147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E</a:t>
            </a:r>
            <a:endParaRPr lang="ko-KR" altLang="en-US" b="1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7CA826-EC1A-C24B-CE0B-0CD8DF63D1C0}"/>
              </a:ext>
            </a:extLst>
          </p:cNvPr>
          <p:cNvSpPr txBox="1"/>
          <p:nvPr/>
        </p:nvSpPr>
        <p:spPr>
          <a:xfrm>
            <a:off x="7034807" y="5139773"/>
            <a:ext cx="6240378" cy="494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/>
              <a:t>RAONNURI</a:t>
            </a:r>
            <a:endParaRPr lang="ko-KR" altLang="en-US" sz="2000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20E954D-D121-58D1-6842-E7E59BBDA95F}"/>
              </a:ext>
            </a:extLst>
          </p:cNvPr>
          <p:cNvSpPr/>
          <p:nvPr/>
        </p:nvSpPr>
        <p:spPr>
          <a:xfrm>
            <a:off x="2661026" y="1560242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F</a:t>
            </a:r>
            <a:endParaRPr lang="ko-KR" altLang="en-US" b="1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7B63A3D-C0AA-2255-7D08-B7C55DAD8058}"/>
              </a:ext>
            </a:extLst>
          </p:cNvPr>
          <p:cNvSpPr/>
          <p:nvPr/>
        </p:nvSpPr>
        <p:spPr>
          <a:xfrm>
            <a:off x="6549433" y="5263220"/>
            <a:ext cx="344683" cy="3446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F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3376215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AE558A7-C3AB-F50E-2BEA-7E158AB6D902}"/>
              </a:ext>
            </a:extLst>
          </p:cNvPr>
          <p:cNvCxnSpPr>
            <a:cxnSpLocks/>
          </p:cNvCxnSpPr>
          <p:nvPr/>
        </p:nvCxnSpPr>
        <p:spPr>
          <a:xfrm>
            <a:off x="75414" y="882538"/>
            <a:ext cx="12116586" cy="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DA7C35-CC99-4B1D-AED7-1C03780977A7}"/>
              </a:ext>
            </a:extLst>
          </p:cNvPr>
          <p:cNvSpPr txBox="1"/>
          <p:nvPr/>
        </p:nvSpPr>
        <p:spPr>
          <a:xfrm>
            <a:off x="478301" y="257712"/>
            <a:ext cx="969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solidFill>
                  <a:srgbClr val="0070C0"/>
                </a:solidFill>
              </a:rPr>
              <a:t>ABOUT  Global-K : </a:t>
            </a:r>
            <a:r>
              <a:rPr lang="en-US" altLang="ko-KR" sz="2000" b="1"/>
              <a:t>Compare options</a:t>
            </a:r>
            <a:endParaRPr lang="ko-KR" altLang="en-US" sz="2000" b="1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F778EE9-3163-8798-685B-7AEAA5316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098957"/>
              </p:ext>
            </p:extLst>
          </p:nvPr>
        </p:nvGraphicFramePr>
        <p:xfrm>
          <a:off x="201210" y="1107255"/>
          <a:ext cx="11644426" cy="487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868">
                  <a:extLst>
                    <a:ext uri="{9D8B030D-6E8A-4147-A177-3AD203B41FA5}">
                      <a16:colId xmlns:a16="http://schemas.microsoft.com/office/drawing/2014/main" val="740710936"/>
                    </a:ext>
                  </a:extLst>
                </a:gridCol>
                <a:gridCol w="1116280">
                  <a:extLst>
                    <a:ext uri="{9D8B030D-6E8A-4147-A177-3AD203B41FA5}">
                      <a16:colId xmlns:a16="http://schemas.microsoft.com/office/drawing/2014/main" val="208379920"/>
                    </a:ext>
                  </a:extLst>
                </a:gridCol>
                <a:gridCol w="2849441">
                  <a:extLst>
                    <a:ext uri="{9D8B030D-6E8A-4147-A177-3AD203B41FA5}">
                      <a16:colId xmlns:a16="http://schemas.microsoft.com/office/drawing/2014/main" val="1807004605"/>
                    </a:ext>
                  </a:extLst>
                </a:gridCol>
                <a:gridCol w="1357745">
                  <a:extLst>
                    <a:ext uri="{9D8B030D-6E8A-4147-A177-3AD203B41FA5}">
                      <a16:colId xmlns:a16="http://schemas.microsoft.com/office/drawing/2014/main" val="2746531098"/>
                    </a:ext>
                  </a:extLst>
                </a:gridCol>
                <a:gridCol w="3427774">
                  <a:extLst>
                    <a:ext uri="{9D8B030D-6E8A-4147-A177-3AD203B41FA5}">
                      <a16:colId xmlns:a16="http://schemas.microsoft.com/office/drawing/2014/main" val="2434613110"/>
                    </a:ext>
                  </a:extLst>
                </a:gridCol>
                <a:gridCol w="1768318">
                  <a:extLst>
                    <a:ext uri="{9D8B030D-6E8A-4147-A177-3AD203B41FA5}">
                      <a16:colId xmlns:a16="http://schemas.microsoft.com/office/drawing/2014/main" val="283289748"/>
                    </a:ext>
                  </a:extLst>
                </a:gridCol>
              </a:tblGrid>
              <a:tr h="7134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division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Price range (10,000 won)</a:t>
                      </a:r>
                      <a:r>
                        <a:rPr lang="en-US" altLang="ko-KR" sz="1200" b="0"/>
                        <a:t>)</a:t>
                      </a:r>
                      <a:endParaRPr lang="ko-KR" altLang="en-US" sz="12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Product features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Product Advantages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home page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/>
                        <a:t>Contact manager email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619502"/>
                  </a:ext>
                </a:extLst>
              </a:tr>
              <a:tr h="7134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/>
                        <a:t>Home Kim 1st </a:t>
                      </a:r>
                      <a:endParaRPr lang="en-US" altLang="ko-K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38~45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3 rooms, 2 people per room (bunk bed), special room (large room), maximum 6 people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reasonable price, Women only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>
                          <a:hlinkClick r:id="rId2"/>
                        </a:rPr>
                        <a:t>HOME KIM Sharehouse For Exchange student (notion.site)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200">
                          <a:hlinkClick r:id="rId3"/>
                        </a:rPr>
                        <a:t>kpw2358@gmail.com</a:t>
                      </a:r>
                      <a:endParaRPr lang="en-US" altLang="ko-KR" sz="1200"/>
                    </a:p>
                    <a:p>
                      <a:r>
                        <a:rPr lang="en-US" altLang="ko-KR" sz="1200"/>
                        <a:t>wechat : homekims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281267"/>
                  </a:ext>
                </a:extLst>
              </a:tr>
              <a:tr h="7134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/>
                        <a:t>Home Kim 2nd</a:t>
                      </a:r>
                      <a:endParaRPr lang="en-US" altLang="ko-K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38~45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3 rooms, 2 people per room (bunk bed), special room (large room), maximum 6 people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reasonable price, Women only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>
                          <a:hlinkClick r:id="rId2"/>
                        </a:rPr>
                        <a:t>HOME KIM Sharehouse For Exchange student (notion.site)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200">
                          <a:hlinkClick r:id="rId3"/>
                        </a:rPr>
                        <a:t>kpw2358@gmail.com</a:t>
                      </a:r>
                      <a:endParaRPr lang="en-US" altLang="ko-KR" sz="1200"/>
                    </a:p>
                    <a:p>
                      <a:r>
                        <a:rPr lang="en-US" altLang="ko-KR" sz="1200"/>
                        <a:t>wechat : homekims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321752"/>
                  </a:ext>
                </a:extLst>
              </a:tr>
              <a:tr h="7134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Home Kim 3rd 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47~57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2 rooms, double room (twin bed) + single room, maximum 3 people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Large private space, women only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/>
                        <a:t>https://satisfying-buttercup-771.notion.site/Sharehouse-HOME-KIM-3-aa5bb766afbc45ec8bf7777397fd476e?pvs=4</a:t>
                      </a:r>
                      <a:endParaRPr lang="ko-KR" altLang="en-US" sz="12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/>
                        <a:t>wanttoid@naver.com</a:t>
                      </a:r>
                      <a:endParaRPr lang="ko-KR" altLang="en-US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1564347"/>
                  </a:ext>
                </a:extLst>
              </a:tr>
              <a:tr h="7134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Home Kim 4th 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47~57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2 rooms, double room (twin bed) + single room, maximum 3 people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Large private space, women only</a:t>
                      </a:r>
                      <a:endParaRPr lang="ko-KR" alt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/>
                        <a:t>https://satisfying-buttercup-771.notion.site/Sharehouse-HOME-KIM-4-13cb846269a3476fa4e479ea97dbcb51?pvs=4</a:t>
                      </a:r>
                      <a:endParaRPr lang="ko-KR" altLang="en-US" sz="12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/>
                        <a:t>wanttoid@naver.com</a:t>
                      </a:r>
                      <a:endParaRPr lang="ko-KR" altLang="en-US" sz="12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1861272"/>
                  </a:ext>
                </a:extLst>
              </a:tr>
              <a:tr h="589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Home Kim 5th 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39~45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2 rooms, 2 people per room (bunk bed), maximum 4 people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/>
                        <a:t>Large private space, men only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2567904"/>
                  </a:ext>
                </a:extLst>
              </a:tr>
              <a:tr h="7134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/>
                        <a:t>RAONNURI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65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One room per person (private bathroom in the room), apartment type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/>
                        <a:t>Good facilities and privacy possible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/>
                        <a:t>https://satisfying-buttercup-771.notion.site/RAONNURI-74e6329a38724a1cb728f5a9231edf07?pvs=74</a:t>
                      </a:r>
                      <a:endParaRPr lang="ko-KR" alt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u="none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info@raon-nuri.kr</a:t>
                      </a:r>
                      <a:r>
                        <a:rPr lang="en-US" altLang="ko-KR" sz="1200" b="0" u="none">
                          <a:solidFill>
                            <a:schemeClr val="tx1"/>
                          </a:solidFill>
                          <a:effectLst/>
                        </a:rPr>
                        <a:t> or </a:t>
                      </a:r>
                      <a:r>
                        <a:rPr lang="en-US" altLang="ko-KR" sz="1200" b="0" u="none">
                          <a:solidFill>
                            <a:schemeClr val="tx1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nh_2014@naver.com</a:t>
                      </a:r>
                      <a:endParaRPr lang="ko-KR" altLang="en-US" sz="1200" b="0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7702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718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3644</TotalTime>
  <Words>334</Words>
  <Application>Microsoft Office PowerPoint</Application>
  <PresentationFormat>와이드스크린</PresentationFormat>
  <Paragraphs>77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옥향 김</dc:creator>
  <cp:lastModifiedBy>user</cp:lastModifiedBy>
  <cp:revision>13</cp:revision>
  <dcterms:created xsi:type="dcterms:W3CDTF">2024-04-23T02:55:06Z</dcterms:created>
  <dcterms:modified xsi:type="dcterms:W3CDTF">2024-04-29T05:15:42Z</dcterms:modified>
</cp:coreProperties>
</file>